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9" r:id="rId3"/>
    <p:sldId id="258" r:id="rId4"/>
    <p:sldId id="260" r:id="rId5"/>
    <p:sldId id="261" r:id="rId6"/>
    <p:sldId id="262" r:id="rId7"/>
    <p:sldId id="263" r:id="rId8"/>
    <p:sldId id="264" r:id="rId9"/>
    <p:sldId id="265" r:id="rId10"/>
    <p:sldId id="266" r:id="rId11"/>
    <p:sldId id="267" r:id="rId12"/>
    <p:sldId id="290" r:id="rId13"/>
    <p:sldId id="281" r:id="rId14"/>
    <p:sldId id="268" r:id="rId15"/>
    <p:sldId id="269" r:id="rId16"/>
    <p:sldId id="270" r:id="rId17"/>
    <p:sldId id="271" r:id="rId18"/>
    <p:sldId id="282" r:id="rId19"/>
    <p:sldId id="273" r:id="rId20"/>
    <p:sldId id="274" r:id="rId21"/>
    <p:sldId id="288" r:id="rId22"/>
    <p:sldId id="291" r:id="rId23"/>
    <p:sldId id="289" r:id="rId24"/>
    <p:sldId id="292" r:id="rId25"/>
    <p:sldId id="298" r:id="rId26"/>
    <p:sldId id="299" r:id="rId27"/>
    <p:sldId id="279" r:id="rId28"/>
    <p:sldId id="280" r:id="rId29"/>
    <p:sldId id="285" r:id="rId30"/>
    <p:sldId id="297" r:id="rId31"/>
    <p:sldId id="283" r:id="rId32"/>
    <p:sldId id="275" r:id="rId33"/>
    <p:sldId id="293" r:id="rId34"/>
    <p:sldId id="294" r:id="rId35"/>
    <p:sldId id="295" r:id="rId36"/>
    <p:sldId id="296" r:id="rId37"/>
    <p:sldId id="284" r:id="rId38"/>
    <p:sldId id="300" r:id="rId39"/>
    <p:sldId id="301" r:id="rId40"/>
    <p:sldId id="302" r:id="rId41"/>
    <p:sldId id="30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440" autoAdjust="0"/>
  </p:normalViewPr>
  <p:slideViewPr>
    <p:cSldViewPr snapToGrid="0">
      <p:cViewPr varScale="1">
        <p:scale>
          <a:sx n="31" d="100"/>
          <a:sy n="31" d="100"/>
        </p:scale>
        <p:origin x="84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5167A-877B-4BAC-9A4E-EE75BAE0C93E}" type="datetimeFigureOut">
              <a:rPr lang="en-US" smtClean="0"/>
              <a:t>7/17/2018</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DE0540-FD43-451D-9842-5E5DC089A22C}" type="slidenum">
              <a:rPr lang="en-US" smtClean="0"/>
              <a:t>‹N°›</a:t>
            </a:fld>
            <a:endParaRPr lang="en-US"/>
          </a:p>
        </p:txBody>
      </p:sp>
    </p:spTree>
    <p:extLst>
      <p:ext uri="{BB962C8B-B14F-4D97-AF65-F5344CB8AC3E}">
        <p14:creationId xmlns:p14="http://schemas.microsoft.com/office/powerpoint/2010/main" val="1302488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Fitting LMEMs typically involves maximum likelihood estimation, where an iterative procedure is used to come up with the “best” estimates for the parameters given the data. As the name suggests, it attempts to maximize the likelihood of the data given the structure of the model. Sometimes, however, the estimation procedure will fail to “converge” (i.e., to find a solution) within a reasonable number of iterations. The likelihood of this convergence failure tends to increase with the complexity of the model, especially the random effects structure.</a:t>
            </a:r>
            <a:endParaRPr lang="en-US" dirty="0"/>
          </a:p>
        </p:txBody>
      </p:sp>
      <p:sp>
        <p:nvSpPr>
          <p:cNvPr id="4" name="Espace réservé du numéro de diapositive 3"/>
          <p:cNvSpPr>
            <a:spLocks noGrp="1"/>
          </p:cNvSpPr>
          <p:nvPr>
            <p:ph type="sldNum" sz="quarter" idx="10"/>
          </p:nvPr>
        </p:nvSpPr>
        <p:spPr/>
        <p:txBody>
          <a:bodyPr/>
          <a:lstStyle/>
          <a:p>
            <a:fld id="{22DE0540-FD43-451D-9842-5E5DC089A22C}" type="slidenum">
              <a:rPr lang="en-US" smtClean="0"/>
              <a:t>22</a:t>
            </a:fld>
            <a:endParaRPr lang="en-US"/>
          </a:p>
        </p:txBody>
      </p:sp>
    </p:spTree>
    <p:extLst>
      <p:ext uri="{BB962C8B-B14F-4D97-AF65-F5344CB8AC3E}">
        <p14:creationId xmlns:p14="http://schemas.microsoft.com/office/powerpoint/2010/main" val="313875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B56FBE4C-BE5D-234D-A440-19B8B9AD08B7}" type="slidenum">
              <a:rPr lang="en-GB" smtClean="0"/>
              <a:t>38</a:t>
            </a:fld>
            <a:endParaRPr lang="en-GB"/>
          </a:p>
        </p:txBody>
      </p:sp>
    </p:spTree>
    <p:extLst>
      <p:ext uri="{BB962C8B-B14F-4D97-AF65-F5344CB8AC3E}">
        <p14:creationId xmlns:p14="http://schemas.microsoft.com/office/powerpoint/2010/main" val="3840391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B56FBE4C-BE5D-234D-A440-19B8B9AD08B7}" type="slidenum">
              <a:rPr lang="en-GB" smtClean="0"/>
              <a:t>39</a:t>
            </a:fld>
            <a:endParaRPr lang="en-GB"/>
          </a:p>
        </p:txBody>
      </p:sp>
    </p:spTree>
    <p:extLst>
      <p:ext uri="{BB962C8B-B14F-4D97-AF65-F5344CB8AC3E}">
        <p14:creationId xmlns:p14="http://schemas.microsoft.com/office/powerpoint/2010/main" val="1138827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B56FBE4C-BE5D-234D-A440-19B8B9AD08B7}" type="slidenum">
              <a:rPr lang="en-GB" smtClean="0"/>
              <a:t>40</a:t>
            </a:fld>
            <a:endParaRPr lang="en-GB"/>
          </a:p>
        </p:txBody>
      </p:sp>
    </p:spTree>
    <p:extLst>
      <p:ext uri="{BB962C8B-B14F-4D97-AF65-F5344CB8AC3E}">
        <p14:creationId xmlns:p14="http://schemas.microsoft.com/office/powerpoint/2010/main" val="3812141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a:p>
        </p:txBody>
      </p:sp>
      <p:sp>
        <p:nvSpPr>
          <p:cNvPr id="4" name="Espace réservé de la date 3"/>
          <p:cNvSpPr>
            <a:spLocks noGrp="1"/>
          </p:cNvSpPr>
          <p:nvPr>
            <p:ph type="dt" sz="half" idx="10"/>
          </p:nvPr>
        </p:nvSpPr>
        <p:spPr/>
        <p:txBody>
          <a:bodyPr/>
          <a:lstStyle/>
          <a:p>
            <a:fld id="{7703D01D-2449-461D-A4A5-F68CEB2137F6}" type="datetimeFigureOut">
              <a:rPr lang="en-US" smtClean="0"/>
              <a:t>7/17/2018</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979738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7703D01D-2449-461D-A4A5-F68CEB2137F6}" type="datetimeFigureOut">
              <a:rPr lang="en-US" smtClean="0"/>
              <a:t>7/17/2018</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2831707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7703D01D-2449-461D-A4A5-F68CEB2137F6}" type="datetimeFigureOut">
              <a:rPr lang="en-US" smtClean="0"/>
              <a:t>7/17/2018</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68931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7703D01D-2449-461D-A4A5-F68CEB2137F6}" type="datetimeFigureOut">
              <a:rPr lang="en-US" smtClean="0"/>
              <a:t>7/17/2018</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3715393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7703D01D-2449-461D-A4A5-F68CEB2137F6}" type="datetimeFigureOut">
              <a:rPr lang="en-US" smtClean="0"/>
              <a:t>7/17/2018</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1112483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7703D01D-2449-461D-A4A5-F68CEB2137F6}" type="datetimeFigureOut">
              <a:rPr lang="en-US" smtClean="0"/>
              <a:t>7/17/2018</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125639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7703D01D-2449-461D-A4A5-F68CEB2137F6}" type="datetimeFigureOut">
              <a:rPr lang="en-US" smtClean="0"/>
              <a:t>7/17/2018</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979057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7703D01D-2449-461D-A4A5-F68CEB2137F6}" type="datetimeFigureOut">
              <a:rPr lang="en-US" smtClean="0"/>
              <a:t>7/17/2018</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238903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703D01D-2449-461D-A4A5-F68CEB2137F6}" type="datetimeFigureOut">
              <a:rPr lang="en-US" smtClean="0"/>
              <a:t>7/17/2018</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35976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7703D01D-2449-461D-A4A5-F68CEB2137F6}" type="datetimeFigureOut">
              <a:rPr lang="en-US" smtClean="0"/>
              <a:t>7/17/2018</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3524884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7703D01D-2449-461D-A4A5-F68CEB2137F6}" type="datetimeFigureOut">
              <a:rPr lang="en-US" smtClean="0"/>
              <a:t>7/17/2018</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A72ED3D7-42D1-4AB2-9C7A-E76684850C0D}" type="slidenum">
              <a:rPr lang="en-US" smtClean="0"/>
              <a:t>‹N°›</a:t>
            </a:fld>
            <a:endParaRPr lang="en-US"/>
          </a:p>
        </p:txBody>
      </p:sp>
    </p:spTree>
    <p:extLst>
      <p:ext uri="{BB962C8B-B14F-4D97-AF65-F5344CB8AC3E}">
        <p14:creationId xmlns:p14="http://schemas.microsoft.com/office/powerpoint/2010/main" val="1248117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03D01D-2449-461D-A4A5-F68CEB2137F6}" type="datetimeFigureOut">
              <a:rPr lang="en-US" smtClean="0"/>
              <a:t>7/17/2018</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ED3D7-42D1-4AB2-9C7A-E76684850C0D}" type="slidenum">
              <a:rPr lang="en-US" smtClean="0"/>
              <a:t>‹N°›</a:t>
            </a:fld>
            <a:endParaRPr lang="en-US"/>
          </a:p>
        </p:txBody>
      </p:sp>
    </p:spTree>
    <p:extLst>
      <p:ext uri="{BB962C8B-B14F-4D97-AF65-F5344CB8AC3E}">
        <p14:creationId xmlns:p14="http://schemas.microsoft.com/office/powerpoint/2010/main" val="2500467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246909" y="1122363"/>
            <a:ext cx="9421091" cy="2387600"/>
          </a:xfrm>
        </p:spPr>
        <p:txBody>
          <a:bodyPr>
            <a:noAutofit/>
          </a:bodyPr>
          <a:lstStyle/>
          <a:p>
            <a:r>
              <a:rPr lang="en-US" sz="7200" b="1" dirty="0" smtClean="0"/>
              <a:t>Introduction to mixed	</a:t>
            </a:r>
            <a:br>
              <a:rPr lang="en-US" sz="7200" b="1" dirty="0" smtClean="0"/>
            </a:br>
            <a:r>
              <a:rPr lang="en-US" sz="7200" b="1" dirty="0" smtClean="0"/>
              <a:t>  eﬀects modeling using R</a:t>
            </a:r>
            <a:endParaRPr lang="en-US" sz="7200" b="1" dirty="0"/>
          </a:p>
        </p:txBody>
      </p:sp>
      <p:sp>
        <p:nvSpPr>
          <p:cNvPr id="3" name="Sous-titre 2"/>
          <p:cNvSpPr>
            <a:spLocks noGrp="1"/>
          </p:cNvSpPr>
          <p:nvPr>
            <p:ph type="subTitle" idx="1"/>
          </p:nvPr>
        </p:nvSpPr>
        <p:spPr>
          <a:xfrm>
            <a:off x="1524000" y="3602037"/>
            <a:ext cx="9144000" cy="3186689"/>
          </a:xfrm>
        </p:spPr>
        <p:txBody>
          <a:bodyPr>
            <a:normAutofit/>
          </a:bodyPr>
          <a:lstStyle/>
          <a:p>
            <a:r>
              <a:rPr lang="en-US" b="1" dirty="0" smtClean="0"/>
              <a:t>Naomi </a:t>
            </a:r>
            <a:r>
              <a:rPr lang="en-US" b="1" dirty="0" err="1" smtClean="0"/>
              <a:t>Havron</a:t>
            </a:r>
            <a:endParaRPr lang="en-US" b="1" dirty="0" smtClean="0"/>
          </a:p>
          <a:p>
            <a:endParaRPr lang="en-US" dirty="0"/>
          </a:p>
          <a:p>
            <a:endParaRPr lang="en-US" dirty="0"/>
          </a:p>
          <a:p>
            <a:r>
              <a:rPr lang="en-US" dirty="0" smtClean="0"/>
              <a:t>(Slides based on Alex Fine’s </a:t>
            </a:r>
            <a:r>
              <a:rPr lang="en-US" i="1" dirty="0"/>
              <a:t>I</a:t>
            </a:r>
            <a:r>
              <a:rPr lang="en-US" i="1" dirty="0" smtClean="0"/>
              <a:t>ntroduction to LMEMs in R</a:t>
            </a:r>
            <a:r>
              <a:rPr lang="en-US" dirty="0" smtClean="0"/>
              <a:t>)</a:t>
            </a:r>
            <a:endParaRPr lang="en-US" dirty="0"/>
          </a:p>
        </p:txBody>
      </p:sp>
    </p:spTree>
    <p:extLst>
      <p:ext uri="{BB962C8B-B14F-4D97-AF65-F5344CB8AC3E}">
        <p14:creationId xmlns:p14="http://schemas.microsoft.com/office/powerpoint/2010/main" val="22207521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2009" t="25664" r="21721" b="27981"/>
          <a:stretch/>
        </p:blipFill>
        <p:spPr>
          <a:xfrm>
            <a:off x="1626669" y="1222407"/>
            <a:ext cx="8412480" cy="3898233"/>
          </a:xfrm>
          <a:prstGeom prst="rect">
            <a:avLst/>
          </a:prstGeom>
        </p:spPr>
      </p:pic>
    </p:spTree>
    <p:extLst>
      <p:ext uri="{BB962C8B-B14F-4D97-AF65-F5344CB8AC3E}">
        <p14:creationId xmlns:p14="http://schemas.microsoft.com/office/powerpoint/2010/main" val="3235963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1875" t="30608" r="21875" b="12761"/>
          <a:stretch/>
        </p:blipFill>
        <p:spPr>
          <a:xfrm>
            <a:off x="758536" y="815328"/>
            <a:ext cx="10287000" cy="5825618"/>
          </a:xfrm>
          <a:prstGeom prst="rect">
            <a:avLst/>
          </a:prstGeom>
        </p:spPr>
      </p:pic>
    </p:spTree>
    <p:extLst>
      <p:ext uri="{BB962C8B-B14F-4D97-AF65-F5344CB8AC3E}">
        <p14:creationId xmlns:p14="http://schemas.microsoft.com/office/powerpoint/2010/main" val="16832245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 name="Image 3"/>
          <p:cNvPicPr>
            <a:picLocks noChangeAspect="1"/>
          </p:cNvPicPr>
          <p:nvPr/>
        </p:nvPicPr>
        <p:blipFill rotWithShape="1">
          <a:blip r:embed="rId2"/>
          <a:srcRect l="21875" t="18164" r="21875" b="11006"/>
          <a:stretch/>
        </p:blipFill>
        <p:spPr>
          <a:xfrm>
            <a:off x="657423" y="186282"/>
            <a:ext cx="9696541" cy="6868099"/>
          </a:xfrm>
          <a:prstGeom prst="rect">
            <a:avLst/>
          </a:prstGeom>
        </p:spPr>
      </p:pic>
    </p:spTree>
    <p:extLst>
      <p:ext uri="{BB962C8B-B14F-4D97-AF65-F5344CB8AC3E}">
        <p14:creationId xmlns:p14="http://schemas.microsoft.com/office/powerpoint/2010/main" val="24125213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974110" y="2142835"/>
            <a:ext cx="9144000" cy="1015663"/>
          </a:xfrm>
          <a:prstGeom prst="rect">
            <a:avLst/>
          </a:prstGeom>
          <a:noFill/>
        </p:spPr>
        <p:txBody>
          <a:bodyPr wrap="square" rtlCol="0">
            <a:spAutoFit/>
          </a:bodyPr>
          <a:lstStyle/>
          <a:p>
            <a:r>
              <a:rPr lang="en-US" sz="6000" b="1" dirty="0" smtClean="0">
                <a:latin typeface="Miriam Fixed" panose="020B0509050101010101" pitchFamily="49" charset="-79"/>
                <a:cs typeface="Miriam Fixed" panose="020B0509050101010101" pitchFamily="49" charset="-79"/>
              </a:rPr>
              <a:t>#Go to code</a:t>
            </a:r>
            <a:endParaRPr lang="en-US" sz="6000" b="1" dirty="0">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2055854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2140" t="20503" r="23860" b="23333"/>
          <a:stretch/>
        </p:blipFill>
        <p:spPr>
          <a:xfrm>
            <a:off x="1001027" y="394636"/>
            <a:ext cx="9875520" cy="5777563"/>
          </a:xfrm>
          <a:prstGeom prst="rect">
            <a:avLst/>
          </a:prstGeom>
        </p:spPr>
      </p:pic>
    </p:spTree>
    <p:extLst>
      <p:ext uri="{BB962C8B-B14F-4D97-AF65-F5344CB8AC3E}">
        <p14:creationId xmlns:p14="http://schemas.microsoft.com/office/powerpoint/2010/main" val="395522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3772" t="24246" r="24123" b="15497"/>
          <a:stretch/>
        </p:blipFill>
        <p:spPr>
          <a:xfrm>
            <a:off x="1299411" y="114628"/>
            <a:ext cx="9529010" cy="6198670"/>
          </a:xfrm>
          <a:prstGeom prst="rect">
            <a:avLst/>
          </a:prstGeom>
        </p:spPr>
      </p:pic>
    </p:spTree>
    <p:extLst>
      <p:ext uri="{BB962C8B-B14F-4D97-AF65-F5344CB8AC3E}">
        <p14:creationId xmlns:p14="http://schemas.microsoft.com/office/powerpoint/2010/main" val="3772052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27364" y="2184688"/>
            <a:ext cx="10515600" cy="1325563"/>
          </a:xfrm>
        </p:spPr>
        <p:txBody>
          <a:bodyPr/>
          <a:lstStyle/>
          <a:p>
            <a:r>
              <a:rPr lang="en-US" b="1" dirty="0" smtClean="0"/>
              <a:t>Are our effects robust to differences between cities? Will they generalize?</a:t>
            </a:r>
            <a:endParaRPr lang="en-US" b="1" dirty="0"/>
          </a:p>
        </p:txBody>
      </p:sp>
    </p:spTree>
    <p:extLst>
      <p:ext uri="{BB962C8B-B14F-4D97-AF65-F5344CB8AC3E}">
        <p14:creationId xmlns:p14="http://schemas.microsoft.com/office/powerpoint/2010/main" val="741216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3" name="Image 2"/>
          <p:cNvPicPr>
            <a:picLocks noChangeAspect="1"/>
          </p:cNvPicPr>
          <p:nvPr/>
        </p:nvPicPr>
        <p:blipFill rotWithShape="1">
          <a:blip r:embed="rId2"/>
          <a:srcRect l="22140" t="24807" r="21175" b="13719"/>
          <a:stretch/>
        </p:blipFill>
        <p:spPr>
          <a:xfrm>
            <a:off x="838200" y="365125"/>
            <a:ext cx="10366410" cy="6323798"/>
          </a:xfrm>
          <a:prstGeom prst="rect">
            <a:avLst/>
          </a:prstGeom>
        </p:spPr>
      </p:pic>
    </p:spTree>
    <p:extLst>
      <p:ext uri="{BB962C8B-B14F-4D97-AF65-F5344CB8AC3E}">
        <p14:creationId xmlns:p14="http://schemas.microsoft.com/office/powerpoint/2010/main" val="2508777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974110" y="2142835"/>
            <a:ext cx="9144000" cy="1015663"/>
          </a:xfrm>
          <a:prstGeom prst="rect">
            <a:avLst/>
          </a:prstGeom>
          <a:noFill/>
        </p:spPr>
        <p:txBody>
          <a:bodyPr wrap="square" rtlCol="0">
            <a:spAutoFit/>
          </a:bodyPr>
          <a:lstStyle/>
          <a:p>
            <a:r>
              <a:rPr lang="en-US" sz="6000" b="1" dirty="0" smtClean="0">
                <a:latin typeface="Miriam Fixed" panose="020B0509050101010101" pitchFamily="49" charset="-79"/>
                <a:cs typeface="Miriam Fixed" panose="020B0509050101010101" pitchFamily="49" charset="-79"/>
              </a:rPr>
              <a:t>#Go to code</a:t>
            </a:r>
            <a:endParaRPr lang="en-US" sz="6000" b="1" dirty="0">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29588543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l="23512" t="18704" r="21317" b="13121"/>
          <a:stretch/>
        </p:blipFill>
        <p:spPr>
          <a:xfrm>
            <a:off x="1174281" y="115502"/>
            <a:ext cx="9596387" cy="6670309"/>
          </a:xfrm>
          <a:prstGeom prst="rect">
            <a:avLst/>
          </a:prstGeom>
        </p:spPr>
      </p:pic>
    </p:spTree>
    <p:extLst>
      <p:ext uri="{BB962C8B-B14F-4D97-AF65-F5344CB8AC3E}">
        <p14:creationId xmlns:p14="http://schemas.microsoft.com/office/powerpoint/2010/main" val="3944983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US" dirty="0" smtClean="0"/>
              <a:t>Regression answers the	following question:	</a:t>
            </a:r>
          </a:p>
          <a:p>
            <a:pPr marL="0" indent="0">
              <a:buNone/>
            </a:pPr>
            <a:endParaRPr lang="en-US" dirty="0" smtClean="0"/>
          </a:p>
          <a:p>
            <a:pPr marL="0" indent="0">
              <a:buNone/>
            </a:pPr>
            <a:r>
              <a:rPr lang="en-US" dirty="0" smtClean="0"/>
              <a:t>How do I identify</a:t>
            </a:r>
            <a:r>
              <a:rPr lang="en-US" dirty="0"/>
              <a:t> </a:t>
            </a:r>
            <a:r>
              <a:rPr lang="en-US" dirty="0" smtClean="0"/>
              <a:t>the parameters</a:t>
            </a:r>
            <a:r>
              <a:rPr lang="en-US" dirty="0"/>
              <a:t> </a:t>
            </a:r>
            <a:r>
              <a:rPr lang="en-US" dirty="0" smtClean="0"/>
              <a:t>of a curve that relates X to Y in a way that minimizes, on average, how wrong I am	about	the data?</a:t>
            </a:r>
          </a:p>
          <a:p>
            <a:pPr marL="0" indent="0">
              <a:buNone/>
            </a:pPr>
            <a:endParaRPr lang="en-US" dirty="0"/>
          </a:p>
          <a:p>
            <a:pPr marL="0" indent="0">
              <a:buNone/>
            </a:pPr>
            <a:r>
              <a:rPr lang="en-US" dirty="0" smtClean="0"/>
              <a:t>Other words – we want to be able to say, if you give us the value of a mother’s IQ score, what would be her child’s IQ</a:t>
            </a:r>
            <a:endParaRPr lang="en-US" dirty="0"/>
          </a:p>
        </p:txBody>
      </p:sp>
      <p:sp>
        <p:nvSpPr>
          <p:cNvPr id="2" name="ZoneTexte 1"/>
          <p:cNvSpPr txBox="1"/>
          <p:nvPr/>
        </p:nvSpPr>
        <p:spPr>
          <a:xfrm>
            <a:off x="905164" y="554183"/>
            <a:ext cx="10448636" cy="707886"/>
          </a:xfrm>
          <a:prstGeom prst="rect">
            <a:avLst/>
          </a:prstGeom>
          <a:noFill/>
        </p:spPr>
        <p:txBody>
          <a:bodyPr wrap="square" rtlCol="0">
            <a:spAutoFit/>
          </a:bodyPr>
          <a:lstStyle/>
          <a:p>
            <a:r>
              <a:rPr lang="en-US" sz="4000" b="1" dirty="0"/>
              <a:t>Review – Linear regressions</a:t>
            </a:r>
          </a:p>
        </p:txBody>
      </p:sp>
    </p:spTree>
    <p:extLst>
      <p:ext uri="{BB962C8B-B14F-4D97-AF65-F5344CB8AC3E}">
        <p14:creationId xmlns:p14="http://schemas.microsoft.com/office/powerpoint/2010/main" val="28264139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3" name="Image 2"/>
          <p:cNvPicPr>
            <a:picLocks noChangeAspect="1"/>
          </p:cNvPicPr>
          <p:nvPr/>
        </p:nvPicPr>
        <p:blipFill rotWithShape="1">
          <a:blip r:embed="rId2"/>
          <a:srcRect l="24613" t="20035" r="23756" b="19053"/>
          <a:stretch/>
        </p:blipFill>
        <p:spPr>
          <a:xfrm>
            <a:off x="1122557" y="365125"/>
            <a:ext cx="9442383" cy="6266046"/>
          </a:xfrm>
          <a:prstGeom prst="rect">
            <a:avLst/>
          </a:prstGeom>
        </p:spPr>
      </p:pic>
    </p:spTree>
    <p:extLst>
      <p:ext uri="{BB962C8B-B14F-4D97-AF65-F5344CB8AC3E}">
        <p14:creationId xmlns:p14="http://schemas.microsoft.com/office/powerpoint/2010/main" val="1919460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How do I determine my random-effects structure?</a:t>
            </a:r>
            <a:endParaRPr lang="en-US" b="1" dirty="0"/>
          </a:p>
        </p:txBody>
      </p:sp>
      <p:sp>
        <p:nvSpPr>
          <p:cNvPr id="3" name="ZoneTexte 2"/>
          <p:cNvSpPr txBox="1"/>
          <p:nvPr/>
        </p:nvSpPr>
        <p:spPr>
          <a:xfrm>
            <a:off x="1126836" y="1921597"/>
            <a:ext cx="10649527" cy="3539430"/>
          </a:xfrm>
          <a:prstGeom prst="rect">
            <a:avLst/>
          </a:prstGeom>
          <a:noFill/>
        </p:spPr>
        <p:txBody>
          <a:bodyPr wrap="square" rtlCol="0">
            <a:spAutoFit/>
          </a:bodyPr>
          <a:lstStyle/>
          <a:p>
            <a:r>
              <a:rPr lang="en-US" sz="3200" u="sng" dirty="0" smtClean="0"/>
              <a:t>Decisions can be based on:</a:t>
            </a:r>
          </a:p>
          <a:p>
            <a:endParaRPr lang="en-US" sz="3200" u="sng" dirty="0" smtClean="0"/>
          </a:p>
          <a:p>
            <a:pPr marL="285750" indent="-285750">
              <a:buFontTx/>
              <a:buChar char="-"/>
            </a:pPr>
            <a:r>
              <a:rPr lang="en-US" sz="3200" dirty="0"/>
              <a:t>Data – some people do this and there is arguments in the literature, I was taught not to do this</a:t>
            </a:r>
          </a:p>
          <a:p>
            <a:pPr marL="285750" indent="-285750">
              <a:buFontTx/>
              <a:buChar char="-"/>
            </a:pPr>
            <a:endParaRPr lang="en-US" sz="3200" dirty="0" smtClean="0"/>
          </a:p>
          <a:p>
            <a:pPr marL="285750" indent="-285750">
              <a:buFontTx/>
              <a:buChar char="-"/>
            </a:pPr>
            <a:r>
              <a:rPr lang="en-US" sz="3200" dirty="0" smtClean="0"/>
              <a:t>Design – every factor that is of theoretical significance and can logically be a slope goes in!</a:t>
            </a:r>
          </a:p>
        </p:txBody>
      </p:sp>
    </p:spTree>
    <p:extLst>
      <p:ext uri="{BB962C8B-B14F-4D97-AF65-F5344CB8AC3E}">
        <p14:creationId xmlns:p14="http://schemas.microsoft.com/office/powerpoint/2010/main" val="34649953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How do I determine my random-effects structure?</a:t>
            </a:r>
            <a:endParaRPr lang="en-US" b="1" dirty="0"/>
          </a:p>
        </p:txBody>
      </p:sp>
      <p:sp>
        <p:nvSpPr>
          <p:cNvPr id="3" name="ZoneTexte 2"/>
          <p:cNvSpPr txBox="1"/>
          <p:nvPr/>
        </p:nvSpPr>
        <p:spPr>
          <a:xfrm>
            <a:off x="1025236" y="1607560"/>
            <a:ext cx="10649527" cy="1569660"/>
          </a:xfrm>
          <a:prstGeom prst="rect">
            <a:avLst/>
          </a:prstGeom>
          <a:noFill/>
        </p:spPr>
        <p:txBody>
          <a:bodyPr wrap="square" rtlCol="0">
            <a:spAutoFit/>
          </a:bodyPr>
          <a:lstStyle/>
          <a:p>
            <a:pPr marL="285750" indent="-285750">
              <a:buFontTx/>
              <a:buChar char="-"/>
            </a:pPr>
            <a:r>
              <a:rPr lang="en-US" sz="3200" dirty="0" smtClean="0"/>
              <a:t>Design – every factor that is on theoretical significance</a:t>
            </a:r>
          </a:p>
          <a:p>
            <a:pPr marL="285750" indent="-285750">
              <a:buFontTx/>
              <a:buChar char="-"/>
            </a:pPr>
            <a:endParaRPr lang="en-US" sz="3200" u="sng" dirty="0"/>
          </a:p>
          <a:p>
            <a:pPr marL="285750" indent="-285750">
              <a:buFontTx/>
              <a:buChar char="-"/>
            </a:pPr>
            <a:r>
              <a:rPr lang="en-US" sz="3200" u="sng" dirty="0"/>
              <a:t>"</a:t>
            </a:r>
            <a:r>
              <a:rPr lang="en-US" sz="3200" u="sng" dirty="0" smtClean="0"/>
              <a:t>but now my </a:t>
            </a:r>
            <a:r>
              <a:rPr lang="en-US" sz="3200" u="sng" dirty="0"/>
              <a:t>model doesn't converge</a:t>
            </a:r>
            <a:r>
              <a:rPr lang="en-US" sz="3200" u="sng" dirty="0" smtClean="0"/>
              <a:t>!“</a:t>
            </a:r>
          </a:p>
        </p:txBody>
      </p:sp>
      <p:pic>
        <p:nvPicPr>
          <p:cNvPr id="4" name="Image 3"/>
          <p:cNvPicPr>
            <a:picLocks noChangeAspect="1"/>
          </p:cNvPicPr>
          <p:nvPr/>
        </p:nvPicPr>
        <p:blipFill rotWithShape="1">
          <a:blip r:embed="rId3"/>
          <a:srcRect l="-1407" t="67630" r="45526" b="24074"/>
          <a:stretch/>
        </p:blipFill>
        <p:spPr>
          <a:xfrm>
            <a:off x="-432488" y="3519839"/>
            <a:ext cx="13042968" cy="1089231"/>
          </a:xfrm>
          <a:prstGeom prst="rect">
            <a:avLst/>
          </a:prstGeom>
        </p:spPr>
      </p:pic>
    </p:spTree>
    <p:extLst>
      <p:ext uri="{BB962C8B-B14F-4D97-AF65-F5344CB8AC3E}">
        <p14:creationId xmlns:p14="http://schemas.microsoft.com/office/powerpoint/2010/main" val="29928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How do I determine my random-effects structure?</a:t>
            </a:r>
            <a:endParaRPr lang="en-US" b="1" dirty="0"/>
          </a:p>
        </p:txBody>
      </p:sp>
      <p:sp>
        <p:nvSpPr>
          <p:cNvPr id="3" name="ZoneTexte 2"/>
          <p:cNvSpPr txBox="1"/>
          <p:nvPr/>
        </p:nvSpPr>
        <p:spPr>
          <a:xfrm>
            <a:off x="1025236" y="1607560"/>
            <a:ext cx="10649527" cy="5016758"/>
          </a:xfrm>
          <a:prstGeom prst="rect">
            <a:avLst/>
          </a:prstGeom>
          <a:noFill/>
        </p:spPr>
        <p:txBody>
          <a:bodyPr wrap="square" rtlCol="0">
            <a:spAutoFit/>
          </a:bodyPr>
          <a:lstStyle/>
          <a:p>
            <a:pPr marL="285750" indent="-285750">
              <a:buFontTx/>
              <a:buChar char="-"/>
            </a:pPr>
            <a:r>
              <a:rPr lang="en-US" sz="3200" dirty="0" smtClean="0"/>
              <a:t>Design – every factor that is on theoretical significance</a:t>
            </a:r>
          </a:p>
          <a:p>
            <a:pPr marL="285750" indent="-285750">
              <a:buFontTx/>
              <a:buChar char="-"/>
            </a:pPr>
            <a:endParaRPr lang="en-US" sz="3200" u="sng" dirty="0"/>
          </a:p>
          <a:p>
            <a:pPr marL="285750" indent="-285750">
              <a:buFontTx/>
              <a:buChar char="-"/>
            </a:pPr>
            <a:r>
              <a:rPr lang="en-US" sz="3200" u="sng" dirty="0"/>
              <a:t>"</a:t>
            </a:r>
            <a:r>
              <a:rPr lang="en-US" sz="3200" u="sng" dirty="0" smtClean="0"/>
              <a:t>but now my </a:t>
            </a:r>
            <a:r>
              <a:rPr lang="en-US" sz="3200" u="sng" dirty="0"/>
              <a:t>model doesn't converge</a:t>
            </a:r>
            <a:r>
              <a:rPr lang="en-US" sz="3200" u="sng" dirty="0" smtClean="0"/>
              <a:t>!“</a:t>
            </a:r>
          </a:p>
          <a:p>
            <a:pPr marL="514350" indent="-514350">
              <a:buFont typeface="+mj-lt"/>
              <a:buAutoNum type="arabicPeriod"/>
            </a:pPr>
            <a:r>
              <a:rPr lang="en-US" sz="3200" dirty="0" smtClean="0"/>
              <a:t>Start by removing factors that are less important theoretically</a:t>
            </a:r>
          </a:p>
          <a:p>
            <a:pPr marL="514350" indent="-514350">
              <a:buFont typeface="+mj-lt"/>
              <a:buAutoNum type="arabicPeriod"/>
            </a:pPr>
            <a:r>
              <a:rPr lang="en-US" sz="3200" dirty="0" smtClean="0"/>
              <a:t>Remove items associated with lower variance </a:t>
            </a:r>
          </a:p>
          <a:p>
            <a:pPr marL="971550" lvl="1" indent="-514350">
              <a:buFont typeface="Arial" panose="020B0604020202020204" pitchFamily="34" charset="0"/>
              <a:buChar char="•"/>
            </a:pPr>
            <a:r>
              <a:rPr lang="en-US" sz="3200" dirty="0" smtClean="0"/>
              <a:t>you can remove an intercept without removing the slopes: (0+factor|item)</a:t>
            </a:r>
          </a:p>
          <a:p>
            <a:pPr marL="971550" lvl="1" indent="-514350">
              <a:buFont typeface="Arial" panose="020B0604020202020204" pitchFamily="34" charset="0"/>
              <a:buChar char="•"/>
            </a:pPr>
            <a:r>
              <a:rPr lang="en-US" sz="3200" dirty="0" smtClean="0"/>
              <a:t>You can remove main effects and leave interaction: (1+factor_1</a:t>
            </a:r>
            <a:r>
              <a:rPr lang="en-US" sz="3200" b="1" dirty="0" smtClean="0">
                <a:solidFill>
                  <a:srgbClr val="FF0000"/>
                </a:solidFill>
              </a:rPr>
              <a:t>:</a:t>
            </a:r>
            <a:r>
              <a:rPr lang="en-US" sz="3200" dirty="0" smtClean="0"/>
              <a:t>factor_2|item)</a:t>
            </a:r>
          </a:p>
        </p:txBody>
      </p:sp>
    </p:spTree>
    <p:extLst>
      <p:ext uri="{BB962C8B-B14F-4D97-AF65-F5344CB8AC3E}">
        <p14:creationId xmlns:p14="http://schemas.microsoft.com/office/powerpoint/2010/main" val="360892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974110" y="2142835"/>
            <a:ext cx="9144000" cy="1015663"/>
          </a:xfrm>
          <a:prstGeom prst="rect">
            <a:avLst/>
          </a:prstGeom>
          <a:noFill/>
        </p:spPr>
        <p:txBody>
          <a:bodyPr wrap="square" rtlCol="0">
            <a:spAutoFit/>
          </a:bodyPr>
          <a:lstStyle/>
          <a:p>
            <a:r>
              <a:rPr lang="en-US" sz="6000" b="1" dirty="0" smtClean="0">
                <a:latin typeface="Miriam Fixed" panose="020B0509050101010101" pitchFamily="49" charset="-79"/>
                <a:cs typeface="Miriam Fixed" panose="020B0509050101010101" pitchFamily="49" charset="-79"/>
              </a:rPr>
              <a:t>#Go to code</a:t>
            </a:r>
            <a:endParaRPr lang="en-US" sz="6000" b="1" dirty="0">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617057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Or – Parsimonious models</a:t>
            </a:r>
            <a:endParaRPr lang="en-US" b="1" dirty="0"/>
          </a:p>
        </p:txBody>
      </p:sp>
      <p:sp>
        <p:nvSpPr>
          <p:cNvPr id="3" name="ZoneTexte 2"/>
          <p:cNvSpPr txBox="1"/>
          <p:nvPr/>
        </p:nvSpPr>
        <p:spPr>
          <a:xfrm>
            <a:off x="1025236" y="1607560"/>
            <a:ext cx="10649527" cy="2554545"/>
          </a:xfrm>
          <a:prstGeom prst="rect">
            <a:avLst/>
          </a:prstGeom>
          <a:noFill/>
        </p:spPr>
        <p:txBody>
          <a:bodyPr wrap="square" rtlCol="0">
            <a:spAutoFit/>
          </a:bodyPr>
          <a:lstStyle/>
          <a:p>
            <a:pPr marL="285750" indent="-285750">
              <a:buFontTx/>
              <a:buChar char="-"/>
            </a:pPr>
            <a:r>
              <a:rPr lang="en-US" sz="3200" dirty="0" smtClean="0"/>
              <a:t>“Runs a </a:t>
            </a:r>
            <a:r>
              <a:rPr lang="en-US" sz="3200" dirty="0"/>
              <a:t>principal component analysis on the random effects </a:t>
            </a:r>
            <a:r>
              <a:rPr lang="en-US" sz="3200" dirty="0" smtClean="0"/>
              <a:t>structure then refits </a:t>
            </a:r>
            <a:r>
              <a:rPr lang="en-US" sz="3200" dirty="0"/>
              <a:t>the model keeping only the main components </a:t>
            </a:r>
            <a:r>
              <a:rPr lang="en-US" sz="3200" dirty="0" smtClean="0"/>
              <a:t>… This </a:t>
            </a:r>
            <a:r>
              <a:rPr lang="en-US" sz="3200" dirty="0"/>
              <a:t>method avoids fitting an overly complex random effect structure when the data does not support </a:t>
            </a:r>
            <a:r>
              <a:rPr lang="en-US" sz="3200" dirty="0" smtClean="0"/>
              <a:t>it.” (</a:t>
            </a:r>
            <a:r>
              <a:rPr lang="en-US" sz="3200" dirty="0" err="1" smtClean="0"/>
              <a:t>Cremers</a:t>
            </a:r>
            <a:r>
              <a:rPr lang="en-US" sz="3200" dirty="0" smtClean="0"/>
              <a:t>, A., PC; </a:t>
            </a:r>
            <a:r>
              <a:rPr lang="en-US" sz="3200" dirty="0"/>
              <a:t>real reference: Bates et </a:t>
            </a:r>
            <a:r>
              <a:rPr lang="en-US" sz="3200" dirty="0" smtClean="0"/>
              <a:t>al., 2015</a:t>
            </a:r>
            <a:r>
              <a:rPr lang="en-US" sz="3200" dirty="0"/>
              <a:t>) </a:t>
            </a:r>
            <a:endParaRPr lang="en-US" sz="3200" dirty="0" smtClean="0"/>
          </a:p>
        </p:txBody>
      </p:sp>
    </p:spTree>
    <p:extLst>
      <p:ext uri="{BB962C8B-B14F-4D97-AF65-F5344CB8AC3E}">
        <p14:creationId xmlns:p14="http://schemas.microsoft.com/office/powerpoint/2010/main" val="1724627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974110" y="2142835"/>
            <a:ext cx="9144000" cy="1015663"/>
          </a:xfrm>
          <a:prstGeom prst="rect">
            <a:avLst/>
          </a:prstGeom>
          <a:noFill/>
        </p:spPr>
        <p:txBody>
          <a:bodyPr wrap="square" rtlCol="0">
            <a:spAutoFit/>
          </a:bodyPr>
          <a:lstStyle/>
          <a:p>
            <a:r>
              <a:rPr lang="en-US" sz="6000" b="1" dirty="0" smtClean="0">
                <a:latin typeface="Miriam Fixed" panose="020B0509050101010101" pitchFamily="49" charset="-79"/>
                <a:cs typeface="Miriam Fixed" panose="020B0509050101010101" pitchFamily="49" charset="-79"/>
              </a:rPr>
              <a:t>#Go to code</a:t>
            </a:r>
            <a:endParaRPr lang="en-US" sz="6000" b="1" dirty="0">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7029562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Coding categorical data</a:t>
            </a:r>
            <a:endParaRPr lang="en-US" b="1" dirty="0"/>
          </a:p>
        </p:txBody>
      </p:sp>
      <p:sp>
        <p:nvSpPr>
          <p:cNvPr id="3" name="Titre 1"/>
          <p:cNvSpPr txBox="1">
            <a:spLocks/>
          </p:cNvSpPr>
          <p:nvPr/>
        </p:nvSpPr>
        <p:spPr>
          <a:xfrm>
            <a:off x="838200" y="1579707"/>
            <a:ext cx="10515600" cy="410065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dirty="0" smtClean="0"/>
              <a:t>We will focus on the main two coding schemes:</a:t>
            </a:r>
          </a:p>
          <a:p>
            <a:pPr marL="742950" indent="-742950">
              <a:lnSpc>
                <a:spcPct val="220000"/>
              </a:lnSpc>
              <a:buFont typeface="+mj-lt"/>
              <a:buAutoNum type="arabicPeriod"/>
            </a:pPr>
            <a:r>
              <a:rPr lang="en-US" dirty="0" smtClean="0"/>
              <a:t>Dummy coding</a:t>
            </a:r>
          </a:p>
          <a:p>
            <a:pPr marL="742950" indent="-742950">
              <a:lnSpc>
                <a:spcPct val="220000"/>
              </a:lnSpc>
              <a:buFont typeface="+mj-lt"/>
              <a:buAutoNum type="arabicPeriod"/>
            </a:pPr>
            <a:r>
              <a:rPr lang="en-US" dirty="0" smtClean="0"/>
              <a:t>Sum coding</a:t>
            </a:r>
            <a:endParaRPr lang="en-US" dirty="0"/>
          </a:p>
        </p:txBody>
      </p:sp>
    </p:spTree>
    <p:extLst>
      <p:ext uri="{BB962C8B-B14F-4D97-AF65-F5344CB8AC3E}">
        <p14:creationId xmlns:p14="http://schemas.microsoft.com/office/powerpoint/2010/main" val="35511866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nSpc>
                <a:spcPct val="220000"/>
              </a:lnSpc>
            </a:pPr>
            <a:r>
              <a:rPr lang="en-US" sz="4800" b="1" dirty="0" smtClean="0"/>
              <a:t>Coding schemes</a:t>
            </a:r>
          </a:p>
        </p:txBody>
      </p:sp>
      <p:sp>
        <p:nvSpPr>
          <p:cNvPr id="3" name="Titre 1"/>
          <p:cNvSpPr txBox="1">
            <a:spLocks/>
          </p:cNvSpPr>
          <p:nvPr/>
        </p:nvSpPr>
        <p:spPr>
          <a:xfrm>
            <a:off x="838200" y="1579707"/>
            <a:ext cx="10515600" cy="51443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20000"/>
              </a:lnSpc>
            </a:pPr>
            <a:r>
              <a:rPr lang="en-US" sz="3600" b="1" dirty="0" smtClean="0"/>
              <a:t>Dummy coding: </a:t>
            </a:r>
            <a:r>
              <a:rPr lang="en-US" sz="3600" dirty="0" smtClean="0"/>
              <a:t>One group is the reference group, the other is compared to it.</a:t>
            </a:r>
          </a:p>
          <a:p>
            <a:pPr>
              <a:lnSpc>
                <a:spcPct val="220000"/>
              </a:lnSpc>
            </a:pPr>
            <a:r>
              <a:rPr lang="en-US" sz="3600" b="1" dirty="0"/>
              <a:t>S</a:t>
            </a:r>
            <a:r>
              <a:rPr lang="en-US" sz="3600" b="1" dirty="0" smtClean="0"/>
              <a:t>um coding: </a:t>
            </a:r>
            <a:r>
              <a:rPr lang="en-US" sz="3600" dirty="0" smtClean="0"/>
              <a:t>We compare to the grand mean.</a:t>
            </a:r>
          </a:p>
          <a:p>
            <a:pPr>
              <a:lnSpc>
                <a:spcPct val="220000"/>
              </a:lnSpc>
            </a:pPr>
            <a:endParaRPr lang="en-US" sz="4000" dirty="0"/>
          </a:p>
        </p:txBody>
      </p:sp>
    </p:spTree>
    <p:extLst>
      <p:ext uri="{BB962C8B-B14F-4D97-AF65-F5344CB8AC3E}">
        <p14:creationId xmlns:p14="http://schemas.microsoft.com/office/powerpoint/2010/main" val="23248354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974110" y="2142835"/>
            <a:ext cx="9144000" cy="1015663"/>
          </a:xfrm>
          <a:prstGeom prst="rect">
            <a:avLst/>
          </a:prstGeom>
          <a:noFill/>
        </p:spPr>
        <p:txBody>
          <a:bodyPr wrap="square" rtlCol="0">
            <a:spAutoFit/>
          </a:bodyPr>
          <a:lstStyle/>
          <a:p>
            <a:r>
              <a:rPr lang="en-US" sz="6000" b="1" dirty="0" smtClean="0">
                <a:latin typeface="Miriam Fixed" panose="020B0509050101010101" pitchFamily="49" charset="-79"/>
                <a:cs typeface="Miriam Fixed" panose="020B0509050101010101" pitchFamily="49" charset="-79"/>
              </a:rPr>
              <a:t>#Go to code</a:t>
            </a:r>
            <a:endParaRPr lang="en-US" sz="6000" b="1" dirty="0">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1809626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smtClean="0"/>
              <a:t>Review – Linear regressions</a:t>
            </a:r>
            <a:endParaRPr lang="en-US" b="1" dirty="0"/>
          </a:p>
        </p:txBody>
      </p:sp>
      <p:pic>
        <p:nvPicPr>
          <p:cNvPr id="4" name="Espace réservé du contenu 3"/>
          <p:cNvPicPr>
            <a:picLocks noGrp="1" noChangeAspect="1"/>
          </p:cNvPicPr>
          <p:nvPr>
            <p:ph idx="1"/>
          </p:nvPr>
        </p:nvPicPr>
        <p:blipFill rotWithShape="1">
          <a:blip r:embed="rId2"/>
          <a:srcRect l="28268" t="18328" r="31613" b="20328"/>
          <a:stretch/>
        </p:blipFill>
        <p:spPr>
          <a:xfrm>
            <a:off x="2733964" y="1455828"/>
            <a:ext cx="6280728" cy="5402172"/>
          </a:xfrm>
          <a:prstGeom prst="rect">
            <a:avLst/>
          </a:prstGeom>
        </p:spPr>
      </p:pic>
    </p:spTree>
    <p:extLst>
      <p:ext uri="{BB962C8B-B14F-4D97-AF65-F5344CB8AC3E}">
        <p14:creationId xmlns:p14="http://schemas.microsoft.com/office/powerpoint/2010/main" val="30039292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Logistic regressions</a:t>
            </a:r>
            <a:endParaRPr lang="en-US" dirty="0"/>
          </a:p>
        </p:txBody>
      </p:sp>
      <p:sp>
        <p:nvSpPr>
          <p:cNvPr id="3" name="Espace réservé du contenu 2"/>
          <p:cNvSpPr>
            <a:spLocks noGrp="1"/>
          </p:cNvSpPr>
          <p:nvPr>
            <p:ph idx="1"/>
          </p:nvPr>
        </p:nvSpPr>
        <p:spPr>
          <a:xfrm>
            <a:off x="367146" y="1603952"/>
            <a:ext cx="10515600" cy="4351338"/>
          </a:xfrm>
        </p:spPr>
        <p:txBody>
          <a:bodyPr/>
          <a:lstStyle/>
          <a:p>
            <a:r>
              <a:rPr lang="en-US" dirty="0" smtClean="0"/>
              <a:t>How do changes in the independent variables affect the </a:t>
            </a:r>
            <a:r>
              <a:rPr lang="en-US" u="sng" dirty="0" smtClean="0"/>
              <a:t>probability</a:t>
            </a:r>
            <a:r>
              <a:rPr lang="en-US" dirty="0" smtClean="0"/>
              <a:t> of the outcome measure (in logit space).</a:t>
            </a:r>
          </a:p>
          <a:p>
            <a:pPr eaLnBrk="0" fontAlgn="base" hangingPunct="0">
              <a:lnSpc>
                <a:spcPct val="100000"/>
              </a:lnSpc>
              <a:spcBef>
                <a:spcPct val="0"/>
              </a:spcBef>
              <a:spcAft>
                <a:spcPct val="0"/>
              </a:spcAft>
            </a:pPr>
            <a:r>
              <a:rPr lang="en-US" dirty="0" smtClean="0"/>
              <a:t>To go back to probabilities you can use the function </a:t>
            </a:r>
            <a:r>
              <a:rPr lang="en-US" altLang="en-US" dirty="0" err="1">
                <a:solidFill>
                  <a:srgbClr val="000000"/>
                </a:solidFill>
                <a:latin typeface="Miriam Fixed" panose="020B0509050101010101" pitchFamily="49" charset="-79"/>
                <a:cs typeface="Miriam Fixed" panose="020B0509050101010101" pitchFamily="49" charset="-79"/>
              </a:rPr>
              <a:t>inv.logit</a:t>
            </a:r>
            <a:r>
              <a:rPr lang="en-US" altLang="en-US" dirty="0" smtClean="0">
                <a:solidFill>
                  <a:srgbClr val="000000"/>
                </a:solidFill>
                <a:latin typeface="Miriam Fixed" panose="020B0509050101010101" pitchFamily="49" charset="-79"/>
                <a:cs typeface="Miriam Fixed" panose="020B0509050101010101" pitchFamily="49" charset="-79"/>
              </a:rPr>
              <a:t>()</a:t>
            </a:r>
            <a:r>
              <a:rPr lang="en-US" altLang="en-US" dirty="0" smtClean="0">
                <a:solidFill>
                  <a:srgbClr val="000000"/>
                </a:solidFill>
                <a:cs typeface="Miriam Fixed" panose="020B0509050101010101" pitchFamily="49" charset="-79"/>
              </a:rPr>
              <a:t>but beware that:</a:t>
            </a:r>
            <a:r>
              <a:rPr lang="en-US" altLang="en-US" sz="2000" dirty="0" smtClean="0">
                <a:cs typeface="Miriam Fixed" panose="020B0509050101010101" pitchFamily="49" charset="-79"/>
              </a:rPr>
              <a:t> </a:t>
            </a:r>
            <a:endParaRPr lang="en-US" altLang="en-US" sz="5400" dirty="0">
              <a:cs typeface="Miriam Fixed" panose="020B0509050101010101" pitchFamily="49" charset="-79"/>
            </a:endParaRPr>
          </a:p>
          <a:p>
            <a:endParaRPr lang="en-US" dirty="0"/>
          </a:p>
        </p:txBody>
      </p:sp>
      <p:pic>
        <p:nvPicPr>
          <p:cNvPr id="5" name="Image 4"/>
          <p:cNvPicPr>
            <a:picLocks noChangeAspect="1"/>
          </p:cNvPicPr>
          <p:nvPr/>
        </p:nvPicPr>
        <p:blipFill rotWithShape="1">
          <a:blip r:embed="rId2"/>
          <a:srcRect l="18140" t="21813" r="18649" b="8012"/>
          <a:stretch/>
        </p:blipFill>
        <p:spPr>
          <a:xfrm>
            <a:off x="5523345" y="2873399"/>
            <a:ext cx="6576291" cy="4106759"/>
          </a:xfrm>
          <a:prstGeom prst="rect">
            <a:avLst/>
          </a:prstGeom>
        </p:spPr>
      </p:pic>
    </p:spTree>
    <p:extLst>
      <p:ext uri="{BB962C8B-B14F-4D97-AF65-F5344CB8AC3E}">
        <p14:creationId xmlns:p14="http://schemas.microsoft.com/office/powerpoint/2010/main" val="20476064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2974110" y="2142835"/>
            <a:ext cx="9144000" cy="1015663"/>
          </a:xfrm>
          <a:prstGeom prst="rect">
            <a:avLst/>
          </a:prstGeom>
          <a:noFill/>
        </p:spPr>
        <p:txBody>
          <a:bodyPr wrap="square" rtlCol="0">
            <a:spAutoFit/>
          </a:bodyPr>
          <a:lstStyle/>
          <a:p>
            <a:r>
              <a:rPr lang="en-US" sz="6000" b="1" dirty="0" smtClean="0">
                <a:latin typeface="Miriam Fixed" panose="020B0509050101010101" pitchFamily="49" charset="-79"/>
                <a:cs typeface="Miriam Fixed" panose="020B0509050101010101" pitchFamily="49" charset="-79"/>
              </a:rPr>
              <a:t>#Go to code</a:t>
            </a:r>
            <a:endParaRPr lang="en-US" sz="6000" b="1" dirty="0">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26170392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3" name="Image 2"/>
          <p:cNvPicPr>
            <a:picLocks noChangeAspect="1"/>
          </p:cNvPicPr>
          <p:nvPr/>
        </p:nvPicPr>
        <p:blipFill rotWithShape="1">
          <a:blip r:embed="rId2"/>
          <a:srcRect l="16060" t="27975" r="16952" b="10698"/>
          <a:stretch/>
        </p:blipFill>
        <p:spPr>
          <a:xfrm>
            <a:off x="279763" y="623469"/>
            <a:ext cx="11632474" cy="5990207"/>
          </a:xfrm>
          <a:prstGeom prst="rect">
            <a:avLst/>
          </a:prstGeom>
        </p:spPr>
      </p:pic>
    </p:spTree>
    <p:extLst>
      <p:ext uri="{BB962C8B-B14F-4D97-AF65-F5344CB8AC3E}">
        <p14:creationId xmlns:p14="http://schemas.microsoft.com/office/powerpoint/2010/main" val="14426219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1" dirty="0"/>
              <a:t>Specifying an </a:t>
            </a:r>
            <a:r>
              <a:rPr lang="en-US" b="1" dirty="0" smtClean="0"/>
              <a:t>interaction:</a:t>
            </a:r>
            <a:endParaRPr lang="en-US" b="1" dirty="0"/>
          </a:p>
        </p:txBody>
      </p:sp>
      <p:sp>
        <p:nvSpPr>
          <p:cNvPr id="3" name="Espace réservé du contenu 2"/>
          <p:cNvSpPr>
            <a:spLocks noGrp="1"/>
          </p:cNvSpPr>
          <p:nvPr>
            <p:ph sz="half" idx="1"/>
          </p:nvPr>
        </p:nvSpPr>
        <p:spPr/>
        <p:txBody>
          <a:bodyPr/>
          <a:lstStyle/>
          <a:p>
            <a:r>
              <a:rPr lang="en-US" dirty="0" smtClean="0"/>
              <a:t>Factor_1*Factor_2</a:t>
            </a:r>
          </a:p>
          <a:p>
            <a:endParaRPr lang="en-US" dirty="0"/>
          </a:p>
          <a:p>
            <a:r>
              <a:rPr lang="en-US" dirty="0" smtClean="0"/>
              <a:t>Interaction + main effects</a:t>
            </a:r>
          </a:p>
          <a:p>
            <a:endParaRPr lang="en-US" dirty="0"/>
          </a:p>
          <a:p>
            <a:endParaRPr lang="en-US" dirty="0"/>
          </a:p>
        </p:txBody>
      </p:sp>
      <p:sp>
        <p:nvSpPr>
          <p:cNvPr id="4" name="Espace réservé du contenu 3"/>
          <p:cNvSpPr>
            <a:spLocks noGrp="1"/>
          </p:cNvSpPr>
          <p:nvPr>
            <p:ph sz="half" idx="2"/>
          </p:nvPr>
        </p:nvSpPr>
        <p:spPr/>
        <p:txBody>
          <a:bodyPr/>
          <a:lstStyle/>
          <a:p>
            <a:r>
              <a:rPr lang="en-US" dirty="0" smtClean="0"/>
              <a:t>Factor_1:Factor_2</a:t>
            </a:r>
          </a:p>
          <a:p>
            <a:endParaRPr lang="en-US" dirty="0"/>
          </a:p>
          <a:p>
            <a:r>
              <a:rPr lang="en-US" dirty="0" smtClean="0"/>
              <a:t>Interaction only </a:t>
            </a:r>
            <a:endParaRPr lang="en-US" dirty="0"/>
          </a:p>
        </p:txBody>
      </p:sp>
    </p:spTree>
    <p:extLst>
      <p:ext uri="{BB962C8B-B14F-4D97-AF65-F5344CB8AC3E}">
        <p14:creationId xmlns:p14="http://schemas.microsoft.com/office/powerpoint/2010/main" val="13197324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Output for the interaction</a:t>
            </a:r>
            <a:endParaRPr lang="en-US" dirty="0"/>
          </a:p>
        </p:txBody>
      </p:sp>
      <p:pic>
        <p:nvPicPr>
          <p:cNvPr id="4" name="Espace réservé du contenu 3"/>
          <p:cNvPicPr>
            <a:picLocks noGrp="1" noChangeAspect="1"/>
          </p:cNvPicPr>
          <p:nvPr>
            <p:ph idx="1"/>
          </p:nvPr>
        </p:nvPicPr>
        <p:blipFill rotWithShape="1">
          <a:blip r:embed="rId2"/>
          <a:srcRect l="91" t="59029" r="66089" b="6920"/>
          <a:stretch/>
        </p:blipFill>
        <p:spPr>
          <a:xfrm>
            <a:off x="1532467" y="1512100"/>
            <a:ext cx="7865533" cy="4454594"/>
          </a:xfrm>
          <a:prstGeom prst="rect">
            <a:avLst/>
          </a:prstGeom>
        </p:spPr>
      </p:pic>
    </p:spTree>
    <p:extLst>
      <p:ext uri="{BB962C8B-B14F-4D97-AF65-F5344CB8AC3E}">
        <p14:creationId xmlns:p14="http://schemas.microsoft.com/office/powerpoint/2010/main" val="35199515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Output for the interaction</a:t>
            </a:r>
            <a:endParaRPr lang="en-US" dirty="0"/>
          </a:p>
        </p:txBody>
      </p:sp>
      <p:pic>
        <p:nvPicPr>
          <p:cNvPr id="4" name="Espace réservé du contenu 3"/>
          <p:cNvPicPr>
            <a:picLocks noGrp="1" noChangeAspect="1"/>
          </p:cNvPicPr>
          <p:nvPr>
            <p:ph idx="1"/>
          </p:nvPr>
        </p:nvPicPr>
        <p:blipFill rotWithShape="1">
          <a:blip r:embed="rId2"/>
          <a:srcRect l="91" t="59029" r="66089" b="6920"/>
          <a:stretch/>
        </p:blipFill>
        <p:spPr>
          <a:xfrm>
            <a:off x="1532467" y="1539808"/>
            <a:ext cx="7865533" cy="4454594"/>
          </a:xfrm>
          <a:prstGeom prst="rect">
            <a:avLst/>
          </a:prstGeom>
        </p:spPr>
      </p:pic>
      <p:sp>
        <p:nvSpPr>
          <p:cNvPr id="3" name="Rectangle 2"/>
          <p:cNvSpPr/>
          <p:nvPr/>
        </p:nvSpPr>
        <p:spPr>
          <a:xfrm>
            <a:off x="1617133" y="3750733"/>
            <a:ext cx="7543800" cy="347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9452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Output for the interaction</a:t>
            </a:r>
            <a:endParaRPr lang="en-US" dirty="0"/>
          </a:p>
        </p:txBody>
      </p:sp>
      <p:pic>
        <p:nvPicPr>
          <p:cNvPr id="4" name="Espace réservé du contenu 3"/>
          <p:cNvPicPr>
            <a:picLocks noGrp="1" noChangeAspect="1"/>
          </p:cNvPicPr>
          <p:nvPr>
            <p:ph idx="1"/>
          </p:nvPr>
        </p:nvPicPr>
        <p:blipFill rotWithShape="1">
          <a:blip r:embed="rId2"/>
          <a:srcRect l="91" t="59029" r="66089" b="6920"/>
          <a:stretch/>
        </p:blipFill>
        <p:spPr>
          <a:xfrm>
            <a:off x="1532467" y="1539808"/>
            <a:ext cx="7865533" cy="4454594"/>
          </a:xfrm>
          <a:prstGeom prst="rect">
            <a:avLst/>
          </a:prstGeom>
        </p:spPr>
      </p:pic>
      <p:sp>
        <p:nvSpPr>
          <p:cNvPr id="3" name="Rectangle 2"/>
          <p:cNvSpPr/>
          <p:nvPr/>
        </p:nvSpPr>
        <p:spPr>
          <a:xfrm>
            <a:off x="1532467" y="4097866"/>
            <a:ext cx="7543800" cy="296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0256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US" sz="4800" b="1" dirty="0" smtClean="0"/>
              <a:t>Which way does my interaction go?</a:t>
            </a:r>
            <a:endParaRPr lang="en-US" sz="4800" b="1" dirty="0"/>
          </a:p>
        </p:txBody>
      </p:sp>
      <p:sp>
        <p:nvSpPr>
          <p:cNvPr id="3" name="ZoneTexte 2"/>
          <p:cNvSpPr txBox="1"/>
          <p:nvPr/>
        </p:nvSpPr>
        <p:spPr>
          <a:xfrm>
            <a:off x="1099127" y="2050473"/>
            <a:ext cx="9421091" cy="5078313"/>
          </a:xfrm>
          <a:prstGeom prst="rect">
            <a:avLst/>
          </a:prstGeom>
          <a:noFill/>
        </p:spPr>
        <p:txBody>
          <a:bodyPr wrap="square" rtlCol="0">
            <a:spAutoFit/>
          </a:bodyPr>
          <a:lstStyle/>
          <a:p>
            <a:pPr marL="285750" indent="-285750">
              <a:buFont typeface="Arial" panose="020B0604020202020204" pitchFamily="34" charset="0"/>
              <a:buChar char="•"/>
            </a:pPr>
            <a:r>
              <a:rPr lang="en-US" sz="3600" strike="sngStrike" dirty="0" smtClean="0"/>
              <a:t>Look for the sign (+/-) – not enough</a:t>
            </a:r>
          </a:p>
          <a:p>
            <a:pPr marL="285750" indent="-285750">
              <a:buFont typeface="Arial" panose="020B0604020202020204" pitchFamily="34" charset="0"/>
              <a:buChar char="•"/>
            </a:pPr>
            <a:r>
              <a:rPr lang="en-US" sz="3600" dirty="0" smtClean="0"/>
              <a:t>Simple slopes test</a:t>
            </a:r>
          </a:p>
          <a:p>
            <a:pPr marL="285750" indent="-285750">
              <a:buFont typeface="Arial" panose="020B0604020202020204" pitchFamily="34" charset="0"/>
              <a:buChar char="•"/>
            </a:pPr>
            <a:r>
              <a:rPr lang="en-US" sz="3600" dirty="0"/>
              <a:t>How to do model comparisons with interaction?</a:t>
            </a:r>
          </a:p>
          <a:p>
            <a:pPr marL="285750" indent="-285750">
              <a:buFont typeface="Arial" panose="020B0604020202020204" pitchFamily="34" charset="0"/>
              <a:buChar char="•"/>
            </a:pPr>
            <a:endParaRPr lang="en-US" sz="3600" dirty="0" smtClean="0"/>
          </a:p>
          <a:p>
            <a:pPr marL="285750" indent="-285750">
              <a:buFont typeface="Arial" panose="020B0604020202020204" pitchFamily="34" charset="0"/>
              <a:buChar char="•"/>
            </a:pPr>
            <a:endParaRPr lang="en-US" sz="3600" dirty="0" smtClean="0"/>
          </a:p>
          <a:p>
            <a:pPr marL="285750" indent="-285750">
              <a:buFont typeface="Arial" panose="020B0604020202020204" pitchFamily="34" charset="0"/>
              <a:buChar char="•"/>
            </a:pPr>
            <a:r>
              <a:rPr lang="en-US" sz="3600" dirty="0" smtClean="0"/>
              <a:t>Graph it…</a:t>
            </a:r>
          </a:p>
          <a:p>
            <a:pPr marL="285750" indent="-285750">
              <a:buFont typeface="Arial" panose="020B0604020202020204" pitchFamily="34" charset="0"/>
              <a:buChar char="•"/>
            </a:pPr>
            <a:endParaRPr lang="en-US" sz="3600" dirty="0"/>
          </a:p>
          <a:p>
            <a:endParaRPr lang="en-US" sz="3600" dirty="0"/>
          </a:p>
          <a:p>
            <a:pPr marL="285750" indent="-285750">
              <a:buFont typeface="Arial" panose="020B0604020202020204" pitchFamily="34" charset="0"/>
              <a:buChar char="•"/>
            </a:pPr>
            <a:endParaRPr lang="en-US" sz="3600" dirty="0" smtClean="0"/>
          </a:p>
        </p:txBody>
      </p:sp>
    </p:spTree>
    <p:extLst>
      <p:ext uri="{BB962C8B-B14F-4D97-AF65-F5344CB8AC3E}">
        <p14:creationId xmlns:p14="http://schemas.microsoft.com/office/powerpoint/2010/main" val="2955511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Interactions – </a:t>
            </a:r>
            <a:r>
              <a:rPr lang="en-GB" dirty="0" err="1" smtClean="0"/>
              <a:t>Nura</a:t>
            </a:r>
            <a:r>
              <a:rPr lang="en-GB" dirty="0" smtClean="0"/>
              <a:t> </a:t>
            </a:r>
            <a:r>
              <a:rPr lang="en-GB" smtClean="0"/>
              <a:t>Sidarus</a:t>
            </a:r>
            <a:endParaRPr lang="en-GB" dirty="0"/>
          </a:p>
        </p:txBody>
      </p:sp>
      <p:sp>
        <p:nvSpPr>
          <p:cNvPr id="3" name="Espace réservé du contenu 2"/>
          <p:cNvSpPr>
            <a:spLocks noGrp="1"/>
          </p:cNvSpPr>
          <p:nvPr>
            <p:ph idx="1"/>
          </p:nvPr>
        </p:nvSpPr>
        <p:spPr/>
        <p:txBody>
          <a:bodyPr/>
          <a:lstStyle/>
          <a:p>
            <a:r>
              <a:rPr lang="en-GB" dirty="0" smtClean="0"/>
              <a:t>General linear hypothesis testing</a:t>
            </a:r>
          </a:p>
          <a:p>
            <a:pPr lvl="1"/>
            <a:r>
              <a:rPr lang="en-GB" dirty="0" smtClean="0"/>
              <a:t>i.e. doing t-tests on point estimates of contrasts</a:t>
            </a:r>
          </a:p>
          <a:p>
            <a:r>
              <a:rPr lang="en-GB" dirty="0" smtClean="0"/>
              <a:t>Generate model predictions</a:t>
            </a:r>
          </a:p>
          <a:p>
            <a:pPr lvl="1"/>
            <a:endParaRPr lang="en-GB" dirty="0"/>
          </a:p>
          <a:p>
            <a:r>
              <a:rPr lang="en-GB" dirty="0" smtClean="0"/>
              <a:t>NB. Helps to use:</a:t>
            </a:r>
          </a:p>
          <a:p>
            <a:pPr lvl="1"/>
            <a:r>
              <a:rPr lang="en-GB" dirty="0" smtClean="0"/>
              <a:t>orthogonal (i.e. sum) </a:t>
            </a:r>
            <a:r>
              <a:rPr lang="en-GB" dirty="0"/>
              <a:t>contrast coding </a:t>
            </a:r>
            <a:r>
              <a:rPr lang="en-GB" dirty="0" smtClean="0"/>
              <a:t>(</a:t>
            </a:r>
            <a:r>
              <a:rPr lang="en-GB" i="1" dirty="0" smtClean="0"/>
              <a:t>categorical</a:t>
            </a:r>
            <a:r>
              <a:rPr lang="en-GB" dirty="0" smtClean="0"/>
              <a:t>)</a:t>
            </a:r>
          </a:p>
          <a:p>
            <a:pPr lvl="1"/>
            <a:r>
              <a:rPr lang="en-GB" dirty="0" smtClean="0"/>
              <a:t>centred, or standardised predictors (</a:t>
            </a:r>
            <a:r>
              <a:rPr lang="en-GB" i="1" dirty="0" smtClean="0"/>
              <a:t>continuous</a:t>
            </a:r>
            <a:r>
              <a:rPr lang="en-GB" dirty="0" smtClean="0"/>
              <a:t>)</a:t>
            </a:r>
          </a:p>
        </p:txBody>
      </p:sp>
    </p:spTree>
    <p:extLst>
      <p:ext uri="{BB962C8B-B14F-4D97-AF65-F5344CB8AC3E}">
        <p14:creationId xmlns:p14="http://schemas.microsoft.com/office/powerpoint/2010/main" val="220498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981200" y="4852571"/>
            <a:ext cx="7545672" cy="1282038"/>
          </a:xfrm>
        </p:spPr>
        <p:txBody>
          <a:bodyPr/>
          <a:lstStyle/>
          <a:p>
            <a:r>
              <a:rPr lang="en-GB" dirty="0" smtClean="0"/>
              <a:t>Effect of priming on Action CRN is limited to average (SD = 0) and fast (SD = 1) RTs</a:t>
            </a:r>
            <a:endParaRPr lang="en-GB" dirty="0"/>
          </a:p>
        </p:txBody>
      </p:sp>
      <p:pic>
        <p:nvPicPr>
          <p:cNvPr id="5" name="Image 4"/>
          <p:cNvPicPr>
            <a:picLocks noChangeAspect="1"/>
          </p:cNvPicPr>
          <p:nvPr/>
        </p:nvPicPr>
        <p:blipFill rotWithShape="1">
          <a:blip r:embed="rId3"/>
          <a:srcRect r="30478"/>
          <a:stretch/>
        </p:blipFill>
        <p:spPr>
          <a:xfrm>
            <a:off x="6346092" y="221352"/>
            <a:ext cx="4229061" cy="3828441"/>
          </a:xfrm>
          <a:prstGeom prst="rect">
            <a:avLst/>
          </a:prstGeom>
        </p:spPr>
      </p:pic>
      <p:pic>
        <p:nvPicPr>
          <p:cNvPr id="6" name="Image 5"/>
          <p:cNvPicPr>
            <a:picLocks noChangeAspect="1"/>
          </p:cNvPicPr>
          <p:nvPr/>
        </p:nvPicPr>
        <p:blipFill rotWithShape="1">
          <a:blip r:embed="rId3"/>
          <a:srcRect l="69998" t="32963" r="2235" b="39055"/>
          <a:stretch/>
        </p:blipFill>
        <p:spPr>
          <a:xfrm>
            <a:off x="8110196" y="3842814"/>
            <a:ext cx="1593386" cy="1010575"/>
          </a:xfrm>
          <a:prstGeom prst="rect">
            <a:avLst/>
          </a:prstGeom>
        </p:spPr>
      </p:pic>
      <p:sp>
        <p:nvSpPr>
          <p:cNvPr id="9" name="Bouée 8"/>
          <p:cNvSpPr/>
          <p:nvPr/>
        </p:nvSpPr>
        <p:spPr>
          <a:xfrm>
            <a:off x="7156534" y="1534324"/>
            <a:ext cx="2192404" cy="1875278"/>
          </a:xfrm>
          <a:prstGeom prst="donut">
            <a:avLst>
              <a:gd name="adj" fmla="val 33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pic>
        <p:nvPicPr>
          <p:cNvPr id="11" name="Image 10" descr="ActionCRN_primXrts_dat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8269" y="437027"/>
            <a:ext cx="4687823" cy="3750258"/>
          </a:xfrm>
          <a:prstGeom prst="rect">
            <a:avLst/>
          </a:prstGeom>
        </p:spPr>
      </p:pic>
      <p:sp>
        <p:nvSpPr>
          <p:cNvPr id="12" name="Espace réservé du contenu 2"/>
          <p:cNvSpPr txBox="1">
            <a:spLocks/>
          </p:cNvSpPr>
          <p:nvPr/>
        </p:nvSpPr>
        <p:spPr>
          <a:xfrm>
            <a:off x="5932768" y="6326315"/>
            <a:ext cx="4540544" cy="4165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GB" sz="1800" dirty="0" err="1"/>
              <a:t>Sidarus</a:t>
            </a:r>
            <a:r>
              <a:rPr lang="en-GB" sz="1800" dirty="0"/>
              <a:t>, </a:t>
            </a:r>
            <a:r>
              <a:rPr lang="en-GB" sz="1800" dirty="0" err="1"/>
              <a:t>Vuorre</a:t>
            </a:r>
            <a:r>
              <a:rPr lang="en-GB" sz="1800" dirty="0"/>
              <a:t> &amp; Haggard 2017 </a:t>
            </a:r>
            <a:r>
              <a:rPr lang="en-GB" sz="1800" i="1" dirty="0" err="1"/>
              <a:t>NeuroImage</a:t>
            </a:r>
            <a:endParaRPr lang="en-GB" sz="1800" i="1" dirty="0"/>
          </a:p>
        </p:txBody>
      </p:sp>
    </p:spTree>
    <p:extLst>
      <p:ext uri="{BB962C8B-B14F-4D97-AF65-F5344CB8AC3E}">
        <p14:creationId xmlns:p14="http://schemas.microsoft.com/office/powerpoint/2010/main" val="259890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91848"/>
            <a:ext cx="10515600" cy="1325563"/>
          </a:xfrm>
        </p:spPr>
        <p:txBody>
          <a:bodyPr/>
          <a:lstStyle/>
          <a:p>
            <a:r>
              <a:rPr lang="en-US" dirty="0" smtClean="0"/>
              <a:t>Allow us to compare the strength of different variables</a:t>
            </a:r>
            <a:endParaRPr lang="en-US" dirty="0"/>
          </a:p>
        </p:txBody>
      </p:sp>
      <p:pic>
        <p:nvPicPr>
          <p:cNvPr id="4" name="Image 3"/>
          <p:cNvPicPr>
            <a:picLocks noChangeAspect="1"/>
          </p:cNvPicPr>
          <p:nvPr/>
        </p:nvPicPr>
        <p:blipFill rotWithShape="1">
          <a:blip r:embed="rId2"/>
          <a:srcRect l="20245" t="40887" r="21175" b="16900"/>
          <a:stretch/>
        </p:blipFill>
        <p:spPr>
          <a:xfrm>
            <a:off x="-83127" y="2223436"/>
            <a:ext cx="11767501" cy="4769954"/>
          </a:xfrm>
          <a:prstGeom prst="rect">
            <a:avLst/>
          </a:prstGeom>
        </p:spPr>
      </p:pic>
    </p:spTree>
    <p:extLst>
      <p:ext uri="{BB962C8B-B14F-4D97-AF65-F5344CB8AC3E}">
        <p14:creationId xmlns:p14="http://schemas.microsoft.com/office/powerpoint/2010/main" val="34425534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981200" y="4864553"/>
            <a:ext cx="7545672" cy="1282038"/>
          </a:xfrm>
        </p:spPr>
        <p:txBody>
          <a:bodyPr/>
          <a:lstStyle/>
          <a:p>
            <a:r>
              <a:rPr lang="en-GB" dirty="0" smtClean="0"/>
              <a:t>Outcome FRN is only related to agency ratings at the start of the block</a:t>
            </a:r>
            <a:endParaRPr lang="en-GB" dirty="0"/>
          </a:p>
        </p:txBody>
      </p:sp>
      <p:sp>
        <p:nvSpPr>
          <p:cNvPr id="12" name="Espace réservé du contenu 2"/>
          <p:cNvSpPr txBox="1">
            <a:spLocks/>
          </p:cNvSpPr>
          <p:nvPr/>
        </p:nvSpPr>
        <p:spPr>
          <a:xfrm>
            <a:off x="5932768" y="6326315"/>
            <a:ext cx="4540544" cy="4165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en-GB" sz="1800" dirty="0" err="1"/>
              <a:t>Sidarus</a:t>
            </a:r>
            <a:r>
              <a:rPr lang="en-GB" sz="1800" dirty="0"/>
              <a:t>, </a:t>
            </a:r>
            <a:r>
              <a:rPr lang="en-GB" sz="1800" dirty="0" err="1"/>
              <a:t>Vuorre</a:t>
            </a:r>
            <a:r>
              <a:rPr lang="en-GB" sz="1800" dirty="0"/>
              <a:t> &amp; Haggard 2017 </a:t>
            </a:r>
            <a:r>
              <a:rPr lang="en-GB" sz="1800" i="1" dirty="0" err="1"/>
              <a:t>NeuroImage</a:t>
            </a:r>
            <a:endParaRPr lang="en-GB" sz="1800" i="1" dirty="0"/>
          </a:p>
        </p:txBody>
      </p:sp>
      <p:pic>
        <p:nvPicPr>
          <p:cNvPr id="2" name="Image 1"/>
          <p:cNvPicPr>
            <a:picLocks noChangeAspect="1"/>
          </p:cNvPicPr>
          <p:nvPr/>
        </p:nvPicPr>
        <p:blipFill>
          <a:blip r:embed="rId3"/>
          <a:stretch>
            <a:fillRect/>
          </a:stretch>
        </p:blipFill>
        <p:spPr>
          <a:xfrm>
            <a:off x="2222712" y="223799"/>
            <a:ext cx="6333752" cy="4534817"/>
          </a:xfrm>
          <a:prstGeom prst="rect">
            <a:avLst/>
          </a:prstGeom>
        </p:spPr>
      </p:pic>
    </p:spTree>
    <p:extLst>
      <p:ext uri="{BB962C8B-B14F-4D97-AF65-F5344CB8AC3E}">
        <p14:creationId xmlns:p14="http://schemas.microsoft.com/office/powerpoint/2010/main" val="8257004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754583" y="2142837"/>
            <a:ext cx="6858000" cy="1015663"/>
          </a:xfrm>
          <a:prstGeom prst="rect">
            <a:avLst/>
          </a:prstGeom>
          <a:noFill/>
        </p:spPr>
        <p:txBody>
          <a:bodyPr wrap="square" rtlCol="0">
            <a:spAutoFit/>
          </a:bodyPr>
          <a:lstStyle/>
          <a:p>
            <a:r>
              <a:rPr lang="en-US" sz="6000" b="1" dirty="0">
                <a:latin typeface="Miriam Fixed" panose="020B0509050101010101" pitchFamily="49" charset="-79"/>
                <a:cs typeface="Miriam Fixed" panose="020B0509050101010101" pitchFamily="49" charset="-79"/>
              </a:rPr>
              <a:t>#Go to code</a:t>
            </a:r>
            <a:endParaRPr lang="en-US" sz="6000" b="1" dirty="0">
              <a:latin typeface="Miriam Fixed" panose="020B0509050101010101" pitchFamily="49" charset="-79"/>
              <a:cs typeface="Miriam Fixed" panose="020B0509050101010101" pitchFamily="49" charset="-79"/>
            </a:endParaRPr>
          </a:p>
        </p:txBody>
      </p:sp>
    </p:spTree>
    <p:extLst>
      <p:ext uri="{BB962C8B-B14F-4D97-AF65-F5344CB8AC3E}">
        <p14:creationId xmlns:p14="http://schemas.microsoft.com/office/powerpoint/2010/main" val="30862053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But there will be times when linear regressions will be inadequate</a:t>
            </a:r>
            <a:endParaRPr lang="en-US" dirty="0"/>
          </a:p>
        </p:txBody>
      </p:sp>
      <p:sp>
        <p:nvSpPr>
          <p:cNvPr id="3" name="Espace réservé du contenu 2"/>
          <p:cNvSpPr>
            <a:spLocks noGrp="1"/>
          </p:cNvSpPr>
          <p:nvPr>
            <p:ph idx="1"/>
          </p:nvPr>
        </p:nvSpPr>
        <p:spPr/>
        <p:txBody>
          <a:bodyPr/>
          <a:lstStyle/>
          <a:p>
            <a:endParaRPr lang="en-US" dirty="0" smtClean="0"/>
          </a:p>
          <a:p>
            <a:r>
              <a:rPr lang="en-US" dirty="0" smtClean="0"/>
              <a:t>When observations are grouped in some interesting way (e.g. clients of the same social worker).</a:t>
            </a:r>
          </a:p>
          <a:p>
            <a:r>
              <a:rPr lang="en-US" dirty="0" smtClean="0"/>
              <a:t>When we are interested, at the same time, in between-subject and within-subject parameters (e.g., frequency and age).</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2640986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4" name="Espace réservé du contenu 3"/>
          <p:cNvPicPr>
            <a:picLocks noGrp="1" noChangeAspect="1"/>
          </p:cNvPicPr>
          <p:nvPr>
            <p:ph idx="1"/>
          </p:nvPr>
        </p:nvPicPr>
        <p:blipFill rotWithShape="1">
          <a:blip r:embed="rId2"/>
          <a:srcRect l="20986" t="16629" r="21106" b="12686"/>
          <a:stretch/>
        </p:blipFill>
        <p:spPr>
          <a:xfrm>
            <a:off x="932874" y="365125"/>
            <a:ext cx="9738878" cy="6686696"/>
          </a:xfrm>
          <a:prstGeom prst="rect">
            <a:avLst/>
          </a:prstGeom>
        </p:spPr>
      </p:pic>
      <p:sp>
        <p:nvSpPr>
          <p:cNvPr id="3" name="Rectangle 2"/>
          <p:cNvSpPr/>
          <p:nvPr/>
        </p:nvSpPr>
        <p:spPr>
          <a:xfrm>
            <a:off x="665018" y="2152072"/>
            <a:ext cx="11028218" cy="50061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363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 name="Image 3"/>
          <p:cNvPicPr>
            <a:picLocks noChangeAspect="1"/>
          </p:cNvPicPr>
          <p:nvPr/>
        </p:nvPicPr>
        <p:blipFill rotWithShape="1">
          <a:blip r:embed="rId2"/>
          <a:srcRect l="21719" t="25462" r="25281" b="6889"/>
          <a:stretch/>
        </p:blipFill>
        <p:spPr>
          <a:xfrm>
            <a:off x="905163" y="365125"/>
            <a:ext cx="9116292" cy="6545263"/>
          </a:xfrm>
          <a:prstGeom prst="rect">
            <a:avLst/>
          </a:prstGeom>
        </p:spPr>
      </p:pic>
    </p:spTree>
    <p:extLst>
      <p:ext uri="{BB962C8B-B14F-4D97-AF65-F5344CB8AC3E}">
        <p14:creationId xmlns:p14="http://schemas.microsoft.com/office/powerpoint/2010/main" val="253198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pic>
        <p:nvPicPr>
          <p:cNvPr id="4" name="Image 3"/>
          <p:cNvPicPr>
            <a:picLocks noChangeAspect="1"/>
          </p:cNvPicPr>
          <p:nvPr/>
        </p:nvPicPr>
        <p:blipFill rotWithShape="1">
          <a:blip r:embed="rId2"/>
          <a:srcRect l="21875" t="18164" r="21875" b="11006"/>
          <a:stretch/>
        </p:blipFill>
        <p:spPr>
          <a:xfrm>
            <a:off x="657423" y="186282"/>
            <a:ext cx="9696541" cy="6868099"/>
          </a:xfrm>
          <a:prstGeom prst="rect">
            <a:avLst/>
          </a:prstGeom>
        </p:spPr>
      </p:pic>
    </p:spTree>
    <p:extLst>
      <p:ext uri="{BB962C8B-B14F-4D97-AF65-F5344CB8AC3E}">
        <p14:creationId xmlns:p14="http://schemas.microsoft.com/office/powerpoint/2010/main" val="2456280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0562" t="25649" r="21364" b="9228"/>
          <a:stretch/>
        </p:blipFill>
        <p:spPr>
          <a:xfrm>
            <a:off x="960582" y="741458"/>
            <a:ext cx="9328728" cy="5884223"/>
          </a:xfrm>
          <a:prstGeom prst="rect">
            <a:avLst/>
          </a:prstGeom>
        </p:spPr>
      </p:pic>
    </p:spTree>
    <p:extLst>
      <p:ext uri="{BB962C8B-B14F-4D97-AF65-F5344CB8AC3E}">
        <p14:creationId xmlns:p14="http://schemas.microsoft.com/office/powerpoint/2010/main" val="2314115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2123</TotalTime>
  <Words>666</Words>
  <Application>Microsoft Office PowerPoint</Application>
  <PresentationFormat>Grand écran</PresentationFormat>
  <Paragraphs>91</Paragraphs>
  <Slides>41</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41</vt:i4>
      </vt:variant>
    </vt:vector>
  </HeadingPairs>
  <TitlesOfParts>
    <vt:vector size="46" baseType="lpstr">
      <vt:lpstr>Arial</vt:lpstr>
      <vt:lpstr>Calibri</vt:lpstr>
      <vt:lpstr>Calibri Light</vt:lpstr>
      <vt:lpstr>Miriam Fixed</vt:lpstr>
      <vt:lpstr>Thème Office</vt:lpstr>
      <vt:lpstr>Introduction to mixed    eﬀects modeling using R</vt:lpstr>
      <vt:lpstr>Présentation PowerPoint</vt:lpstr>
      <vt:lpstr>Review – Linear regressions</vt:lpstr>
      <vt:lpstr>Allow us to compare the strength of different variables</vt:lpstr>
      <vt:lpstr>But there will be times when linear regressions will be inadequate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Are our effects robust to differences between cities? Will they generalize?</vt:lpstr>
      <vt:lpstr>Présentation PowerPoint</vt:lpstr>
      <vt:lpstr>Présentation PowerPoint</vt:lpstr>
      <vt:lpstr>Présentation PowerPoint</vt:lpstr>
      <vt:lpstr>Présentation PowerPoint</vt:lpstr>
      <vt:lpstr>How do I determine my random-effects structure?</vt:lpstr>
      <vt:lpstr>How do I determine my random-effects structure?</vt:lpstr>
      <vt:lpstr>How do I determine my random-effects structure?</vt:lpstr>
      <vt:lpstr>Présentation PowerPoint</vt:lpstr>
      <vt:lpstr>Or – Parsimonious models</vt:lpstr>
      <vt:lpstr>Présentation PowerPoint</vt:lpstr>
      <vt:lpstr>Coding categorical data</vt:lpstr>
      <vt:lpstr>Coding schemes</vt:lpstr>
      <vt:lpstr>Présentation PowerPoint</vt:lpstr>
      <vt:lpstr>Logistic regressions</vt:lpstr>
      <vt:lpstr>Présentation PowerPoint</vt:lpstr>
      <vt:lpstr>Présentation PowerPoint</vt:lpstr>
      <vt:lpstr>Specifying an interaction:</vt:lpstr>
      <vt:lpstr>Output for the interaction</vt:lpstr>
      <vt:lpstr>Output for the interaction</vt:lpstr>
      <vt:lpstr>Output for the interaction</vt:lpstr>
      <vt:lpstr>Which way does my interaction go?</vt:lpstr>
      <vt:lpstr>Interactions – Nura Sidarus</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mixed    eﬀects modeling using R</dc:title>
  <dc:creator>naomi</dc:creator>
  <cp:lastModifiedBy>TERRASSE Stéphanie</cp:lastModifiedBy>
  <cp:revision>35</cp:revision>
  <dcterms:created xsi:type="dcterms:W3CDTF">2017-11-02T14:16:39Z</dcterms:created>
  <dcterms:modified xsi:type="dcterms:W3CDTF">2018-07-17T13:13:17Z</dcterms:modified>
</cp:coreProperties>
</file>